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</p:sldMasterIdLst>
  <p:notesMasterIdLst>
    <p:notesMasterId r:id="rId19"/>
  </p:notesMasterIdLst>
  <p:sldIdLst>
    <p:sldId id="298" r:id="rId5"/>
    <p:sldId id="301" r:id="rId6"/>
    <p:sldId id="297" r:id="rId7"/>
    <p:sldId id="289" r:id="rId8"/>
    <p:sldId id="290" r:id="rId9"/>
    <p:sldId id="291" r:id="rId10"/>
    <p:sldId id="292" r:id="rId11"/>
    <p:sldId id="300" r:id="rId12"/>
    <p:sldId id="293" r:id="rId13"/>
    <p:sldId id="294" r:id="rId14"/>
    <p:sldId id="299" r:id="rId15"/>
    <p:sldId id="302" r:id="rId16"/>
    <p:sldId id="296" r:id="rId17"/>
    <p:sldId id="29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A589"/>
    <a:srgbClr val="008000"/>
    <a:srgbClr val="0033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883" autoAdjust="0"/>
  </p:normalViewPr>
  <p:slideViewPr>
    <p:cSldViewPr>
      <p:cViewPr varScale="1">
        <p:scale>
          <a:sx n="60" d="100"/>
          <a:sy n="60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61911-4FD0-4A45-9FEF-7B95BE9C3C87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6028F-B5D7-419D-9A04-AFE1D7ADA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13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F514B-7F85-4EBB-BF39-0DCD87ABED0F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638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6028F-B5D7-419D-9A04-AFE1D7ADAF5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567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6028F-B5D7-419D-9A04-AFE1D7ADAF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34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6028F-B5D7-419D-9A04-AFE1D7ADAF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42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6028F-B5D7-419D-9A04-AFE1D7ADAF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68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6028F-B5D7-419D-9A04-AFE1D7ADAF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32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FC29-F95B-440E-88E5-EB57D11C3420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C6CE-D15A-4027-9249-9994505BF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0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1/9/2015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4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1/9/2015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6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101E8-C6EC-4C47-897C-7116734690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93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27830-3436-45A7-9683-1E56527A385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293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45F8F-C675-4951-9134-73B5093B17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96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7F293-CB90-4125-ADAB-D615CE1639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7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DD3F2-DDCA-470A-8802-C8E7B3DDA2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17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6E320-C6EA-4EEF-BE3E-D5B212207C9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530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D5E4B-4C6A-4957-98AE-1A5E83C41F9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3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812E0-9018-4C64-AE6F-F7CDB0CEBB2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82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1/9/2015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0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7D758-CA4D-4CC6-906C-B30FD751D0C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38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1AE6F-2E0F-4C32-8CBA-4469E197098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893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88010-8051-4B25-A2C9-62111FFD3A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17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F2C74-56D6-4C3F-832A-3DB9ACEAAA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8592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2FC4B-4013-4C0A-A0C5-62C19FBC65F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29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E3CE5-A96D-446C-9798-EE7155E17A2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354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9BA4B-64E7-4D51-B734-D53F5A6C3C0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4774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565BC-CDD3-4D96-9B0C-1C37841532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08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CDB3B-78AD-4B1D-A25C-323771DB81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054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C9AFC-1FCD-4F85-9574-7AF1B75E3C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2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1/9/2015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98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E3C5C-10CB-4596-8607-C679682252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86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E2909-28B3-415D-BBC0-64A34447EA2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838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A533C-E319-4899-9158-099097876C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88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D6520-7CA0-4484-8318-F94D3CA813C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711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7148E-74EF-4657-9C5B-D7D8062C249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4212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E17A4-63F9-477E-BA7E-74EFDA7D076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2556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5A2EA-E6D4-4A63-BB8E-313903E9EA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776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EF3BA-ADF3-4490-9880-56D6C4185FA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7221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5FF50-3C47-4321-B0DB-F9089C1945B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9783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9EA75-6AE0-4D7B-BAC4-1970D77C0FF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047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1/9/2015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20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CA2AD-F19A-4678-B33A-D0E756EC58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3420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954B4-1D29-4F3A-BD82-111651EEED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3068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C2F1-E5D8-4502-A012-C4FFE88E8D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479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EA4F3-EEF8-4F15-AC6E-BC1FFF0EE5D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0216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01080-7798-4F8D-80F7-DBA0155E1F3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794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1/9/2015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1/9/2015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94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1/9/2015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08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1/9/2015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5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1/9/2015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53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1/9/2015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06E818-2E73-40CA-8F55-9543E47D031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1154" name="Picture 130" descr="paid in full_t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35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0BDD7B-334C-4CAB-BDDF-2DCB3BDBB81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4228" name="Picture 132" descr="paid in full_c_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66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CD4BC4-75B3-4CE7-8A07-C0F1BE0A452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pic>
        <p:nvPicPr>
          <p:cNvPr id="15444" name="Picture 84" descr="christ's crown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79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2107" y="609600"/>
            <a:ext cx="6858893" cy="5410200"/>
          </a:xfr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48000">
                      <a:schemeClr val="tx1"/>
                    </a:gs>
                    <a:gs pos="0">
                      <a:srgbClr val="C00000"/>
                    </a:gs>
                    <a:gs pos="84000">
                      <a:srgbClr val="CC3300"/>
                    </a:gs>
                    <a:gs pos="88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anose="020E0602020502020306" pitchFamily="34" charset="0"/>
                <a:cs typeface="Aharoni" panose="02010803020104030203" pitchFamily="2" charset="-79"/>
              </a:rPr>
              <a:t>How DID JESUS</a:t>
            </a:r>
            <a:b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48000">
                      <a:schemeClr val="tx1"/>
                    </a:gs>
                    <a:gs pos="0">
                      <a:srgbClr val="C00000"/>
                    </a:gs>
                    <a:gs pos="84000">
                      <a:srgbClr val="CC3300"/>
                    </a:gs>
                    <a:gs pos="88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anose="020E0602020502020306" pitchFamily="34" charset="0"/>
                <a:cs typeface="Aharoni" panose="02010803020104030203" pitchFamily="2" charset="-79"/>
              </a:rPr>
            </a:b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48000">
                      <a:schemeClr val="tx1"/>
                    </a:gs>
                    <a:gs pos="0">
                      <a:srgbClr val="C00000"/>
                    </a:gs>
                    <a:gs pos="84000">
                      <a:srgbClr val="CC3300"/>
                    </a:gs>
                    <a:gs pos="88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anose="020E0602020502020306" pitchFamily="34" charset="0"/>
                <a:cs typeface="Aharoni" panose="02010803020104030203" pitchFamily="2" charset="-79"/>
              </a:rPr>
              <a:t>BECOME OUR </a:t>
            </a:r>
            <a:r>
              <a:rPr lang="en-US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48000">
                      <a:schemeClr val="tx1"/>
                    </a:gs>
                    <a:gs pos="0">
                      <a:srgbClr val="C00000"/>
                    </a:gs>
                    <a:gs pos="84000">
                      <a:srgbClr val="CC3300"/>
                    </a:gs>
                    <a:gs pos="88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anose="020E0602020502020306" pitchFamily="34" charset="0"/>
                <a:cs typeface="Aharoni" panose="02010803020104030203" pitchFamily="2" charset="-79"/>
              </a:rPr>
              <a:t>PEACE</a:t>
            </a:r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48000">
                      <a:schemeClr val="tx1"/>
                    </a:gs>
                    <a:gs pos="0">
                      <a:srgbClr val="C00000"/>
                    </a:gs>
                    <a:gs pos="84000">
                      <a:srgbClr val="CC3300"/>
                    </a:gs>
                    <a:gs pos="88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erlin Sans FB" panose="020E0602020502020306" pitchFamily="34" charset="0"/>
                <a:cs typeface="Aharoni" panose="02010803020104030203" pitchFamily="2" charset="-79"/>
              </a:rPr>
              <a:t>?</a:t>
            </a:r>
            <a:endParaRPr lang="en-US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48000">
                    <a:schemeClr val="tx1"/>
                  </a:gs>
                  <a:gs pos="0">
                    <a:srgbClr val="C00000"/>
                  </a:gs>
                  <a:gs pos="84000">
                    <a:srgbClr val="CC3300"/>
                  </a:gs>
                  <a:gs pos="88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erlin Sans FB" panose="020E0602020502020306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93892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FULFILLED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(James 2:20-24)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76962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20  But do you want to know, O foolish man, that faith without works is dead?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21  Was not Abraham our father justified by works when he offered Isaac his son on the altar?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22  Do you see that faith was working together with his works, and by works faith was made perfect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45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FULFILLED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(James 2:20-24)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76962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23  </a:t>
            </a:r>
            <a:r>
              <a:rPr lang="en-US" dirty="0">
                <a:solidFill>
                  <a:schemeClr val="bg1"/>
                </a:solidFill>
              </a:rPr>
              <a:t>And the Scripture was fulfilled which says, "Abraham believed God, and it was accounted to him for righteousness." And he was called the friend of God.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24  You see then that a man is justified by works, and not by faith only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Callout 3 3"/>
          <p:cNvSpPr/>
          <p:nvPr/>
        </p:nvSpPr>
        <p:spPr>
          <a:xfrm>
            <a:off x="1013011" y="5410200"/>
            <a:ext cx="6781800" cy="1371600"/>
          </a:xfrm>
          <a:prstGeom prst="borderCallout3">
            <a:avLst>
              <a:gd name="adj1" fmla="val -185249"/>
              <a:gd name="adj2" fmla="val 98739"/>
              <a:gd name="adj3" fmla="val -184787"/>
              <a:gd name="adj4" fmla="val 113405"/>
              <a:gd name="adj5" fmla="val 3114"/>
              <a:gd name="adj6" fmla="val 113671"/>
              <a:gd name="adj7" fmla="val 47911"/>
              <a:gd name="adj8" fmla="val 102969"/>
            </a:avLst>
          </a:prstGeom>
          <a:solidFill>
            <a:srgbClr val="CC3300"/>
          </a:solidFill>
          <a:ln w="28575"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“Rendered full, complete, consummate, accomplish, carry through to its end, to bring to its realization”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806966" y="2891274"/>
            <a:ext cx="1219200" cy="0"/>
          </a:xfrm>
          <a:prstGeom prst="line">
            <a:avLst/>
          </a:prstGeom>
          <a:ln w="57150"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70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mph" presetSubtype="2" decel="6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274638"/>
            <a:ext cx="2667000" cy="868362"/>
          </a:xfrm>
        </p:spPr>
        <p:txBody>
          <a:bodyPr/>
          <a:lstStyle/>
          <a:p>
            <a:r>
              <a:rPr lang="en-US" dirty="0" smtClean="0">
                <a:latin typeface="Chaparral Pro Light" pitchFamily="18" charset="0"/>
              </a:rPr>
              <a:t>POINTS</a:t>
            </a:r>
            <a:endParaRPr lang="en-US" dirty="0">
              <a:latin typeface="Chaparral Pro Light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419600"/>
          </a:xfrm>
        </p:spPr>
        <p:txBody>
          <a:bodyPr/>
          <a:lstStyle/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"/>
            </a:pPr>
            <a:r>
              <a:rPr lang="en-US" dirty="0" smtClean="0">
                <a:solidFill>
                  <a:schemeClr val="bg1"/>
                </a:solidFill>
              </a:rPr>
              <a:t>Salvation required the death of the Christ on the cross</a:t>
            </a:r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"/>
            </a:pPr>
            <a:r>
              <a:rPr lang="en-US" dirty="0" smtClean="0">
                <a:solidFill>
                  <a:schemeClr val="bg1"/>
                </a:solidFill>
              </a:rPr>
              <a:t>Salvation required more than the death of the Christ on the cross</a:t>
            </a:r>
          </a:p>
          <a:p>
            <a:pPr marL="457200" indent="-457200">
              <a:lnSpc>
                <a:spcPts val="4500"/>
              </a:lnSpc>
              <a:buFont typeface="Wingdings" panose="05000000000000000000" pitchFamily="2" charset="2"/>
              <a:buChar char=""/>
            </a:pPr>
            <a:r>
              <a:rPr lang="en-US" dirty="0" smtClean="0">
                <a:solidFill>
                  <a:schemeClr val="bg1"/>
                </a:solidFill>
              </a:rPr>
              <a:t>Salvation in Christ requires more than belief in the death of Jesus on the part of the sinner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5144" y="925324"/>
            <a:ext cx="48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of</a:t>
            </a:r>
            <a:endParaRPr lang="en-US" sz="2800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1000634"/>
            <a:ext cx="3200400" cy="90436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n>
                  <a:solidFill>
                    <a:srgbClr val="000000"/>
                  </a:solidFill>
                </a:ln>
                <a:solidFill>
                  <a:srgbClr val="CC3300"/>
                </a:solidFill>
                <a:latin typeface="Eras Bold ITC" panose="020B0907030504020204" pitchFamily="34" charset="0"/>
              </a:rPr>
              <a:t>TRUTH</a:t>
            </a:r>
            <a:endParaRPr lang="en-US" dirty="0">
              <a:ln>
                <a:solidFill>
                  <a:srgbClr val="000000"/>
                </a:solidFill>
              </a:ln>
              <a:solidFill>
                <a:srgbClr val="CC3300"/>
              </a:solidFill>
              <a:latin typeface="Eras Bold ITC" panose="020B0907030504020204" pitchFamily="34" charset="0"/>
            </a:endParaRPr>
          </a:p>
        </p:txBody>
      </p:sp>
      <p:pic>
        <p:nvPicPr>
          <p:cNvPr id="1036" name="Picture 12" descr="C:\Users\Steven\AppData\Local\Microsoft\Windows\Temporary Internet Files\Content.IE5\DK5SYS68\check-mark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1028700" cy="91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Steven\AppData\Local\Microsoft\Windows\Temporary Internet Files\Content.IE5\DK5SYS68\check-mark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1028700" cy="91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Steven\AppData\Local\Microsoft\Windows\Temporary Internet Files\Content.IE5\DK5SYS68\check-mark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724400"/>
            <a:ext cx="1028700" cy="91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670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Romans 5:1, 2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2209800"/>
            <a:ext cx="7392292" cy="4495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baseline="30000" dirty="0" smtClean="0">
                <a:solidFill>
                  <a:schemeClr val="bg1"/>
                </a:solidFill>
              </a:rPr>
              <a:t>1 </a:t>
            </a:r>
            <a:r>
              <a:rPr lang="en-US" sz="4000" dirty="0" smtClean="0">
                <a:solidFill>
                  <a:schemeClr val="bg1"/>
                </a:solidFill>
              </a:rPr>
              <a:t> Therefore</a:t>
            </a:r>
            <a:r>
              <a:rPr lang="en-US" sz="4000" dirty="0">
                <a:solidFill>
                  <a:schemeClr val="bg1"/>
                </a:solidFill>
              </a:rPr>
              <a:t>, having been justified by faith, we have peace with God through our Lord Jesus Christ,</a:t>
            </a:r>
          </a:p>
          <a:p>
            <a:pPr marL="0" indent="0">
              <a:buNone/>
            </a:pPr>
            <a:r>
              <a:rPr lang="en-US" sz="4000" baseline="30000" dirty="0">
                <a:solidFill>
                  <a:schemeClr val="bg1"/>
                </a:solidFill>
              </a:rPr>
              <a:t>2 </a:t>
            </a:r>
            <a:r>
              <a:rPr lang="en-US" sz="4000" dirty="0">
                <a:solidFill>
                  <a:schemeClr val="bg1"/>
                </a:solidFill>
              </a:rPr>
              <a:t> through whom also we have access by faith into this grace in which we stand, and rejoice in hope of the glory of God</a:t>
            </a:r>
            <a:r>
              <a:rPr lang="en-US" sz="4000" dirty="0" smtClean="0">
                <a:solidFill>
                  <a:schemeClr val="bg1"/>
                </a:solidFill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1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1143000"/>
          </a:xfrm>
        </p:spPr>
        <p:txBody>
          <a:bodyPr/>
          <a:lstStyle/>
          <a:p>
            <a:r>
              <a:rPr lang="en-US" dirty="0" smtClean="0">
                <a:latin typeface="Eras Bold ITC" panose="020B0907030504020204" pitchFamily="34" charset="0"/>
              </a:rPr>
              <a:t>Do You Have Steps Of Faith?</a:t>
            </a:r>
            <a:endParaRPr lang="en-US" dirty="0">
              <a:latin typeface="Eras Bold ITC" panose="020B0907030504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600200"/>
            <a:ext cx="7086600" cy="4800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300" b="1" dirty="0" smtClean="0">
                <a:ln>
                  <a:solidFill>
                    <a:schemeClr val="tx1"/>
                  </a:solidFill>
                </a:ln>
                <a:solidFill>
                  <a:srgbClr val="CC3300"/>
                </a:solidFill>
                <a:latin typeface="Calibri" panose="020F0502020204030204" pitchFamily="34" charset="0"/>
              </a:rPr>
              <a:t>Believe and confess </a:t>
            </a:r>
            <a:r>
              <a:rPr lang="en-US" sz="3600" b="1" dirty="0" smtClean="0">
                <a:solidFill>
                  <a:srgbClr val="CC3300"/>
                </a:solidFill>
                <a:latin typeface="Calibri" panose="020F0502020204030204" pitchFamily="34" charset="0"/>
              </a:rPr>
              <a:t/>
            </a:r>
            <a:br>
              <a:rPr lang="en-US" sz="3600" b="1" dirty="0" smtClean="0">
                <a:solidFill>
                  <a:srgbClr val="CC3300"/>
                </a:solidFill>
                <a:latin typeface="Calibri" panose="020F0502020204030204" pitchFamily="34" charset="0"/>
              </a:rPr>
            </a:br>
            <a:r>
              <a:rPr lang="en-US" sz="36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that Jesus rose from the dead </a:t>
            </a:r>
            <a:br>
              <a:rPr lang="en-US" sz="3600" dirty="0" smtClean="0">
                <a:solidFill>
                  <a:srgbClr val="CC3300"/>
                </a:solidFill>
                <a:latin typeface="Calibri" panose="020F0502020204030204" pitchFamily="34" charset="0"/>
              </a:rPr>
            </a:br>
            <a:r>
              <a:rPr lang="en-US" sz="36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(Rom. 10:9, </a:t>
            </a:r>
            <a:r>
              <a:rPr lang="en-US" sz="36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10; cf. 4:20-25)</a:t>
            </a:r>
            <a:endParaRPr lang="en-US" sz="3600" dirty="0" smtClean="0">
              <a:solidFill>
                <a:srgbClr val="CC330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4300" b="1" dirty="0" smtClean="0">
                <a:ln>
                  <a:solidFill>
                    <a:schemeClr val="tx1"/>
                  </a:solidFill>
                </a:ln>
                <a:solidFill>
                  <a:srgbClr val="CC3300"/>
                </a:solidFill>
                <a:latin typeface="Calibri" panose="020F0502020204030204" pitchFamily="34" charset="0"/>
              </a:rPr>
              <a:t>Repent and be immersed </a:t>
            </a:r>
            <a:r>
              <a:rPr lang="en-US" sz="3600" b="1" dirty="0" smtClean="0">
                <a:solidFill>
                  <a:srgbClr val="CC3300"/>
                </a:solidFill>
                <a:latin typeface="Calibri" panose="020F0502020204030204" pitchFamily="34" charset="0"/>
              </a:rPr>
              <a:t/>
            </a:r>
            <a:br>
              <a:rPr lang="en-US" sz="3600" b="1" dirty="0" smtClean="0">
                <a:solidFill>
                  <a:srgbClr val="CC3300"/>
                </a:solidFill>
                <a:latin typeface="Calibri" panose="020F0502020204030204" pitchFamily="34" charset="0"/>
              </a:rPr>
            </a:br>
            <a:r>
              <a:rPr lang="en-US" sz="36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to contact the death of Christ (Acts 2:38; Rom. 6:3, 4)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300" b="1" dirty="0" smtClean="0">
                <a:ln>
                  <a:solidFill>
                    <a:schemeClr val="tx1"/>
                  </a:solidFill>
                </a:ln>
                <a:solidFill>
                  <a:srgbClr val="CC3300"/>
                </a:solidFill>
                <a:latin typeface="Calibri" panose="020F0502020204030204" pitchFamily="34" charset="0"/>
              </a:rPr>
              <a:t>Live faithfully </a:t>
            </a:r>
            <a:r>
              <a:rPr lang="en-US" sz="3600" b="1" dirty="0" smtClean="0">
                <a:solidFill>
                  <a:srgbClr val="CC3300"/>
                </a:solidFill>
                <a:latin typeface="Calibri" panose="020F0502020204030204" pitchFamily="34" charset="0"/>
              </a:rPr>
              <a:t/>
            </a:r>
            <a:br>
              <a:rPr lang="en-US" sz="3600" b="1" dirty="0" smtClean="0">
                <a:solidFill>
                  <a:srgbClr val="CC3300"/>
                </a:solidFill>
                <a:latin typeface="Calibri" panose="020F0502020204030204" pitchFamily="34" charset="0"/>
              </a:rPr>
            </a:br>
            <a:r>
              <a:rPr lang="en-US" sz="36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to the Lord the rest of your stay here (Rev. 2:10)</a:t>
            </a:r>
            <a:endParaRPr lang="en-US" sz="3600" dirty="0">
              <a:solidFill>
                <a:srgbClr val="CC33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179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274638"/>
            <a:ext cx="2667000" cy="868362"/>
          </a:xfrm>
        </p:spPr>
        <p:txBody>
          <a:bodyPr/>
          <a:lstStyle/>
          <a:p>
            <a:r>
              <a:rPr lang="en-US" dirty="0" smtClean="0">
                <a:latin typeface="Chaparral Pro Light" pitchFamily="18" charset="0"/>
              </a:rPr>
              <a:t>POINTS</a:t>
            </a:r>
            <a:endParaRPr lang="en-US" dirty="0">
              <a:latin typeface="Chaparral Pro Light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Salvation required the death of the Christ on the cross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Salvation required more than the death of the Christ on the cross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Salvation in Christ requires more than belief in the death of Jesus on the part of the sinner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5144" y="925324"/>
            <a:ext cx="48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nstantia" panose="02030602050306030303" pitchFamily="18" charset="0"/>
              </a:rPr>
              <a:t>of</a:t>
            </a:r>
            <a:endParaRPr lang="en-US" sz="2800" dirty="0">
              <a:latin typeface="Constantia" panose="0203060205030603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1000634"/>
            <a:ext cx="3200400" cy="90436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CC3300"/>
                </a:solidFill>
                <a:latin typeface="Eras Bold ITC" panose="020B0907030504020204" pitchFamily="34" charset="0"/>
              </a:rPr>
              <a:t>TRUTH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CC3300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9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6934200" cy="520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4"/>
          <p:cNvSpPr txBox="1">
            <a:spLocks/>
          </p:cNvSpPr>
          <p:nvPr/>
        </p:nvSpPr>
        <p:spPr>
          <a:xfrm>
            <a:off x="2247007" y="3352800"/>
            <a:ext cx="6859786" cy="1066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3600" kern="0" spc="300" dirty="0" smtClean="0">
                <a:solidFill>
                  <a:srgbClr val="CC3300"/>
                </a:solidFill>
              </a:rPr>
              <a:t>(53:5)</a:t>
            </a:r>
            <a:endParaRPr lang="en-US" kern="0" spc="3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56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505200" y="2250142"/>
            <a:ext cx="1905000" cy="685800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3581400" cy="944562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r>
              <a:rPr lang="en-US" sz="6000" b="1" dirty="0" smtClean="0">
                <a:ln w="1905">
                  <a:solidFill>
                    <a:schemeClr val="tx1"/>
                  </a:solidFill>
                </a:ln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loody" pitchFamily="2" charset="0"/>
              </a:rPr>
              <a:t>wounded</a:t>
            </a:r>
            <a:endParaRPr lang="en-US" sz="60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lood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2286000"/>
            <a:ext cx="7087492" cy="4343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“But He was wounded</a:t>
            </a:r>
            <a:r>
              <a:rPr lang="en-US" sz="3600" dirty="0">
                <a:solidFill>
                  <a:srgbClr val="FFA589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for our transgressions, He was </a:t>
            </a:r>
            <a:r>
              <a:rPr lang="en-US" sz="3600" dirty="0">
                <a:solidFill>
                  <a:srgbClr val="FFA589"/>
                </a:solidFill>
              </a:rPr>
              <a:t>bruised</a:t>
            </a:r>
            <a:r>
              <a:rPr lang="en-US" sz="3600" dirty="0">
                <a:solidFill>
                  <a:schemeClr val="bg1"/>
                </a:solidFill>
              </a:rPr>
              <a:t> for our iniquities; The chastisement</a:t>
            </a:r>
            <a:r>
              <a:rPr lang="en-US" sz="3600" dirty="0">
                <a:solidFill>
                  <a:srgbClr val="FFA589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for our peace was upon Him, And by His </a:t>
            </a:r>
            <a:r>
              <a:rPr lang="en-US" sz="3600" dirty="0">
                <a:solidFill>
                  <a:srgbClr val="FFA589"/>
                </a:solidFill>
              </a:rPr>
              <a:t>stripes</a:t>
            </a:r>
            <a:r>
              <a:rPr lang="en-US" sz="3600" dirty="0">
                <a:solidFill>
                  <a:schemeClr val="bg1"/>
                </a:solidFill>
              </a:rPr>
              <a:t> we are </a:t>
            </a:r>
            <a:r>
              <a:rPr lang="en-US" sz="3600" dirty="0" smtClean="0">
                <a:solidFill>
                  <a:schemeClr val="bg1"/>
                </a:solidFill>
              </a:rPr>
              <a:t>healed” (Is. 53:5)</a:t>
            </a:r>
            <a:endParaRPr lang="en-US" sz="3200" dirty="0">
              <a:solidFill>
                <a:schemeClr val="bg1"/>
              </a:solidFill>
            </a:endParaRP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“And he is pierced for our </a:t>
            </a:r>
            <a:r>
              <a:rPr lang="en-US" sz="3200" dirty="0" smtClean="0">
                <a:solidFill>
                  <a:schemeClr val="bg1"/>
                </a:solidFill>
              </a:rPr>
              <a:t>transgressions…And </a:t>
            </a:r>
            <a:r>
              <a:rPr lang="en-US" sz="3200" dirty="0">
                <a:solidFill>
                  <a:schemeClr val="bg1"/>
                </a:solidFill>
              </a:rPr>
              <a:t>by his bruise there is healing to </a:t>
            </a:r>
            <a:r>
              <a:rPr lang="en-US" sz="3200" dirty="0" smtClean="0">
                <a:solidFill>
                  <a:schemeClr val="bg1"/>
                </a:solidFill>
              </a:rPr>
              <a:t>us” (</a:t>
            </a:r>
            <a:r>
              <a:rPr lang="en-US" sz="3200" dirty="0" err="1" smtClean="0">
                <a:solidFill>
                  <a:schemeClr val="bg1"/>
                </a:solidFill>
              </a:rPr>
              <a:t>YLT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77814" y="1140964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303089" y="1140767"/>
            <a:ext cx="4774111" cy="106903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n w="28575">
                  <a:solidFill>
                    <a:srgbClr val="CC3300"/>
                  </a:solidFill>
                </a:ln>
                <a:solidFill>
                  <a:schemeClr val="bg1"/>
                </a:solidFill>
                <a:latin typeface="Eras Bold ITC" panose="020B0907030504020204" pitchFamily="34" charset="0"/>
              </a:rPr>
              <a:t>Our Transgressions</a:t>
            </a:r>
            <a:endParaRPr lang="en-US" dirty="0">
              <a:ln w="28575">
                <a:solidFill>
                  <a:srgbClr val="CC3300"/>
                </a:solidFill>
              </a:ln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56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278 L -0.14583 -0.07489 C -0.17674 -0.09315 -0.20417 -0.08969 -0.2224 -0.06934 C -0.24358 -0.04553 -0.25 -0.01248 -0.24236 0.03352 L -0.20903 0.23047 " pathEditMode="relative" rAng="2999984" ptsTypes="FffFF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2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7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27000">
              <a:srgbClr val="CC3300"/>
            </a:gs>
            <a:gs pos="74000">
              <a:schemeClr val="tx1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786875" y="2200870"/>
            <a:ext cx="267132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rimes Times Six" panose="02000500000000000000" pitchFamily="2" charset="0"/>
                <a:cs typeface="Aharoni" panose="02010803020104030203" pitchFamily="2" charset="-79"/>
              </a:rPr>
              <a:t>RESURRECTION</a:t>
            </a:r>
            <a:endParaRPr lang="en-US" sz="2800" b="1" dirty="0">
              <a:latin typeface="Crimes Times Six" panose="020005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16" name="Bent-Up Arrow 15"/>
          <p:cNvSpPr/>
          <p:nvPr/>
        </p:nvSpPr>
        <p:spPr>
          <a:xfrm>
            <a:off x="6548876" y="2653523"/>
            <a:ext cx="2290324" cy="3409467"/>
          </a:xfrm>
          <a:prstGeom prst="bentUpArrow">
            <a:avLst>
              <a:gd name="adj1" fmla="val 27456"/>
              <a:gd name="adj2" fmla="val 30915"/>
              <a:gd name="adj3" fmla="val 1952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sz="2400" b="1" spc="-100" dirty="0"/>
          </a:p>
        </p:txBody>
      </p:sp>
      <p:sp>
        <p:nvSpPr>
          <p:cNvPr id="8" name="TextBox 7"/>
          <p:cNvSpPr txBox="1"/>
          <p:nvPr/>
        </p:nvSpPr>
        <p:spPr>
          <a:xfrm>
            <a:off x="457199" y="5278160"/>
            <a:ext cx="8001001" cy="58477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2. Old Testament		Taken Away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7" name="Circular Arrow 26"/>
          <p:cNvSpPr/>
          <p:nvPr/>
        </p:nvSpPr>
        <p:spPr>
          <a:xfrm rot="16200000" flipV="1">
            <a:off x="1959495" y="356218"/>
            <a:ext cx="2507861" cy="2100223"/>
          </a:xfrm>
          <a:prstGeom prst="circular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9315" y="1164232"/>
            <a:ext cx="267132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Send Holy Spirit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1" name="Circular Arrow 20"/>
          <p:cNvSpPr/>
          <p:nvPr/>
        </p:nvSpPr>
        <p:spPr>
          <a:xfrm rot="16200000">
            <a:off x="68293" y="1284196"/>
            <a:ext cx="1301035" cy="1437619"/>
          </a:xfrm>
          <a:prstGeom prst="circular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5801380"/>
            <a:ext cx="80010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	1. Sins			Carried Away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99" y="4778204"/>
            <a:ext cx="800100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3. New Testament		 Able To Come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3535" y="663134"/>
            <a:ext cx="832279" cy="59662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anose="020E0802020502020306" pitchFamily="34" charset="0"/>
              </a:rPr>
              <a:t>P</a:t>
            </a:r>
            <a:b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anose="020E0802020502020306" pitchFamily="34" charset="0"/>
              </a:rPr>
              <a:t>E</a:t>
            </a:r>
            <a:b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anose="020E0802020502020306" pitchFamily="34" charset="0"/>
              </a:rPr>
              <a:t>A</a:t>
            </a:r>
            <a:b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anose="020E0802020502020306" pitchFamily="34" charset="0"/>
              </a:rPr>
              <a:t>C</a:t>
            </a:r>
            <a:b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anose="020E0802020502020306" pitchFamily="34" charset="0"/>
              </a:rPr>
              <a:t>E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3500" y="3167597"/>
            <a:ext cx="6456923" cy="7216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oody" pitchFamily="2" charset="0"/>
              </a:rPr>
              <a:t>DEATH</a:t>
            </a:r>
            <a:endParaRPr lang="en-US" sz="3200" b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oody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6875" y="1015425"/>
            <a:ext cx="2671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Rom. 4:13-5:1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9315" y="2190690"/>
            <a:ext cx="267132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ASCENSION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9315" y="2724090"/>
            <a:ext cx="2778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2:34, 35; Eph. 4:7, 8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1097" y="1657290"/>
            <a:ext cx="2656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Eph. 4:9-13; Jn.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16:7-13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9315" y="152400"/>
            <a:ext cx="267132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High Priest Work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49587" y="685800"/>
            <a:ext cx="1279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Heb. 8:1-4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1200" y="1501914"/>
            <a:ext cx="2666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spc="-60" dirty="0">
                <a:solidFill>
                  <a:schemeClr val="bg1"/>
                </a:solidFill>
              </a:rPr>
              <a:t>1 Cor. 15:16, 17</a:t>
            </a:r>
          </a:p>
          <a:p>
            <a:pPr algn="ctr"/>
            <a:r>
              <a:rPr lang="en-US" sz="2000" b="1" spc="-60" dirty="0">
                <a:solidFill>
                  <a:schemeClr val="bg1"/>
                </a:solidFill>
              </a:rPr>
              <a:t>Rom. 4:25; 10:9, 10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16485" y="187570"/>
            <a:ext cx="152638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Isaiah 53:5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7982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8" grpId="0" animBg="1"/>
      <p:bldP spid="27" grpId="0" animBg="1"/>
      <p:bldP spid="25" grpId="0" animBg="1"/>
      <p:bldP spid="21" grpId="0" animBg="1"/>
      <p:bldP spid="5" grpId="0" animBg="1"/>
      <p:bldP spid="7" grpId="0" animBg="1"/>
      <p:bldP spid="14" grpId="0"/>
      <p:bldP spid="20" grpId="0" animBg="1"/>
      <p:bldP spid="19" grpId="0"/>
      <p:bldP spid="24" grpId="0"/>
      <p:bldP spid="28" grpId="0" animBg="1"/>
      <p:bldP spid="29" grpId="0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2108" y="274638"/>
            <a:ext cx="7087492" cy="1401762"/>
          </a:xfrm>
        </p:spPr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Eras Bold ITC" panose="020B0907030504020204" pitchFamily="34" charset="0"/>
              </a:rPr>
              <a:t>HIS DEATH = OUR PEACE &amp; HEALING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267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Wounded and bruised for our transgressions and iniquities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Our rebellion and perversity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Provides peace to be secured 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(Eph. 2:14-19) 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Towards God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Towards each other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3543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ln>
                  <a:solidFill>
                    <a:schemeClr val="tx1"/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Christ’s Death</a:t>
            </a:r>
            <a:endParaRPr lang="en-US" sz="6600" dirty="0">
              <a:ln>
                <a:solidFill>
                  <a:schemeClr val="tx1"/>
                </a:solidFill>
              </a:ln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2286000"/>
            <a:ext cx="6859786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WAS FOR OUR SINS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Therefore law exists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If no law exists today then Jesus cannot be our savior from sin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The fact that we are guilty of sin today proves there is law today (1 Jn. 3:4)!</a:t>
            </a:r>
          </a:p>
        </p:txBody>
      </p:sp>
    </p:spTree>
    <p:extLst>
      <p:ext uri="{BB962C8B-B14F-4D97-AF65-F5344CB8AC3E}">
        <p14:creationId xmlns:p14="http://schemas.microsoft.com/office/powerpoint/2010/main" val="34390215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ln>
                  <a:solidFill>
                    <a:schemeClr val="tx1"/>
                  </a:solidFill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Christ’s Death</a:t>
            </a:r>
            <a:endParaRPr lang="en-US" sz="6600" dirty="0">
              <a:ln>
                <a:solidFill>
                  <a:schemeClr val="tx1"/>
                </a:solidFill>
              </a:ln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8" y="2286000"/>
            <a:ext cx="7392292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WAS TO HEAL OUR SOUL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Sin injures the soul (Ps. 41:4)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Where the </a:t>
            </a:r>
            <a:r>
              <a:rPr lang="en-US" sz="3600" dirty="0">
                <a:solidFill>
                  <a:schemeClr val="bg1"/>
                </a:solidFill>
              </a:rPr>
              <a:t>L</a:t>
            </a:r>
            <a:r>
              <a:rPr lang="en-US" sz="3600" dirty="0" smtClean="0">
                <a:solidFill>
                  <a:schemeClr val="bg1"/>
                </a:solidFill>
              </a:rPr>
              <a:t>aw had no way of redeeming the transgressor, Jesus provides atonement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</a:rPr>
              <a:t>Sinner applies by faith in Him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1"/>
          <a:stretch/>
        </p:blipFill>
        <p:spPr>
          <a:xfrm>
            <a:off x="0" y="5029200"/>
            <a:ext cx="8570259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82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Example of </a:t>
            </a:r>
            <a:r>
              <a:rPr lang="en-US" sz="5400" dirty="0" smtClean="0">
                <a:latin typeface="Eras Bold ITC" panose="020B0907030504020204" pitchFamily="34" charset="0"/>
              </a:rPr>
              <a:t>ABRAHAM</a:t>
            </a:r>
            <a:endParaRPr lang="en-US" dirty="0">
              <a:latin typeface="Eras Bold ITC" panose="020B0907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Accounted righteous by faith (Gen. 15:1-6)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While uncircumcised (Gen. 17)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To show that Gentiles could also be justified by faith (Rom. 4:11)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Faith had “steps” (Rom. 4:12)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 the confidence that he would have a son notwithstanding the deadness facing the couple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Fulfilled in obedient faith (Gen. 22:1, 2, 10-12)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416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22725</TotalTime>
  <Words>592</Words>
  <Application>Microsoft Office PowerPoint</Application>
  <PresentationFormat>On-screen Show (4:3)</PresentationFormat>
  <Paragraphs>79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Office Theme</vt:lpstr>
      <vt:lpstr>1_Default Design</vt:lpstr>
      <vt:lpstr>Custom Design</vt:lpstr>
      <vt:lpstr>1_Custom Design</vt:lpstr>
      <vt:lpstr>How DID JESUS BECOME OUR PEACE?</vt:lpstr>
      <vt:lpstr>POINTS</vt:lpstr>
      <vt:lpstr>PowerPoint Presentation</vt:lpstr>
      <vt:lpstr>wounded</vt:lpstr>
      <vt:lpstr>PowerPoint Presentation</vt:lpstr>
      <vt:lpstr>HIS DEATH = OUR PEACE &amp; HEALING</vt:lpstr>
      <vt:lpstr>Christ’s Death</vt:lpstr>
      <vt:lpstr>Christ’s Death</vt:lpstr>
      <vt:lpstr>Example of ABRAHAM</vt:lpstr>
      <vt:lpstr>FULFILLED (James 2:20-24)</vt:lpstr>
      <vt:lpstr>FULFILLED (James 2:20-24)</vt:lpstr>
      <vt:lpstr>POINTS</vt:lpstr>
      <vt:lpstr>Romans 5:1, 2</vt:lpstr>
      <vt:lpstr>Do You Have Steps Of Faith?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 JESUS RISE SPIRITUALLY?</dc:title>
  <dc:creator>Steven J. Wallace</dc:creator>
  <cp:lastModifiedBy>Steven J. Wallace</cp:lastModifiedBy>
  <cp:revision>95</cp:revision>
  <dcterms:created xsi:type="dcterms:W3CDTF">2014-10-04T02:58:54Z</dcterms:created>
  <dcterms:modified xsi:type="dcterms:W3CDTF">2015-01-09T22:27:38Z</dcterms:modified>
</cp:coreProperties>
</file>